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197"/>
  </p:normalViewPr>
  <p:slideViewPr>
    <p:cSldViewPr snapToGrid="0">
      <p:cViewPr varScale="1">
        <p:scale>
          <a:sx n="124" d="100"/>
          <a:sy n="124" d="100"/>
        </p:scale>
        <p:origin x="9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4187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149070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618484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545353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3299128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119CBD-3293-8B45-96D9-89277E65C9FD}" type="datetimeFigureOut">
              <a:rPr lang="en-US" smtClean="0"/>
              <a:t>12/23/23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381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119CBD-3293-8B45-96D9-89277E65C9FD}" type="datetimeFigureOut">
              <a:rPr lang="en-US" smtClean="0"/>
              <a:t>12/23/23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4241849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119CBD-3293-8B45-96D9-89277E65C9FD}" type="datetimeFigureOut">
              <a:rPr lang="en-US" smtClean="0"/>
              <a:t>12/23/23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246260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119CBD-3293-8B45-96D9-89277E65C9FD}" type="datetimeFigureOut">
              <a:rPr lang="en-US" smtClean="0"/>
              <a:t>12/23/23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1037601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119CBD-3293-8B45-96D9-89277E65C9FD}" type="datetimeFigureOut">
              <a:rPr lang="en-US" smtClean="0"/>
              <a:t>12/23/23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3442380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119CBD-3293-8B45-96D9-89277E65C9FD}" type="datetimeFigureOut">
              <a:rPr lang="en-US" smtClean="0"/>
              <a:t>12/23/23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68398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19CBD-3293-8B45-96D9-89277E65C9FD}" type="datetimeFigureOut">
              <a:rPr lang="en-US" smtClean="0"/>
              <a:t>12/23/23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5BAE7-C39F-7445-8CDD-AC0DB4C44829}" type="slidenum">
              <a:rPr lang="en-US" smtClean="0"/>
              <a:t>‹#›</a:t>
            </a:fld>
            <a:endParaRPr lang="en-US"/>
          </a:p>
        </p:txBody>
      </p:sp>
    </p:spTree>
    <p:extLst>
      <p:ext uri="{BB962C8B-B14F-4D97-AF65-F5344CB8AC3E}">
        <p14:creationId xmlns:p14="http://schemas.microsoft.com/office/powerpoint/2010/main" val="1750629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660D0D5A-9115-0E70-098B-AA47221573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8266" y="3088462"/>
            <a:ext cx="1325481" cy="1325481"/>
          </a:xfrm>
          <a:prstGeom prst="rect">
            <a:avLst/>
          </a:prstGeom>
        </p:spPr>
      </p:pic>
      <p:pic>
        <p:nvPicPr>
          <p:cNvPr id="7" name="Graphic 6">
            <a:extLst>
              <a:ext uri="{FF2B5EF4-FFF2-40B4-BE49-F238E27FC236}">
                <a16:creationId xmlns:a16="http://schemas.microsoft.com/office/drawing/2014/main" id="{89CEC2DA-24CF-7D04-8E6D-861FAA5896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8375" y="3053887"/>
            <a:ext cx="2520000" cy="2520000"/>
          </a:xfrm>
          <a:prstGeom prst="rect">
            <a:avLst/>
          </a:prstGeom>
        </p:spPr>
      </p:pic>
      <p:pic>
        <p:nvPicPr>
          <p:cNvPr id="11" name="Graphic 10">
            <a:extLst>
              <a:ext uri="{FF2B5EF4-FFF2-40B4-BE49-F238E27FC236}">
                <a16:creationId xmlns:a16="http://schemas.microsoft.com/office/drawing/2014/main" id="{B2442E7E-ABFA-BCB2-30A8-CF8E3DBC10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4707" y="3053887"/>
            <a:ext cx="2520000" cy="2520000"/>
          </a:xfrm>
          <a:prstGeom prst="rect">
            <a:avLst/>
          </a:prstGeom>
        </p:spPr>
      </p:pic>
      <p:pic>
        <p:nvPicPr>
          <p:cNvPr id="13" name="Graphic 12">
            <a:extLst>
              <a:ext uri="{FF2B5EF4-FFF2-40B4-BE49-F238E27FC236}">
                <a16:creationId xmlns:a16="http://schemas.microsoft.com/office/drawing/2014/main" id="{F337AD2A-20A9-DE98-F4DC-085E682C8D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452" y="3053887"/>
            <a:ext cx="2520000" cy="2520000"/>
          </a:xfrm>
          <a:prstGeom prst="rect">
            <a:avLst/>
          </a:prstGeom>
        </p:spPr>
      </p:pic>
      <p:pic>
        <p:nvPicPr>
          <p:cNvPr id="3" name="Graphic 2">
            <a:extLst>
              <a:ext uri="{FF2B5EF4-FFF2-40B4-BE49-F238E27FC236}">
                <a16:creationId xmlns:a16="http://schemas.microsoft.com/office/drawing/2014/main" id="{AD3C3E87-31A8-25D2-28AA-0D38ACD8117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01382" y="285838"/>
            <a:ext cx="2520000" cy="2520000"/>
          </a:xfrm>
          <a:prstGeom prst="rect">
            <a:avLst/>
          </a:prstGeom>
        </p:spPr>
      </p:pic>
      <p:pic>
        <p:nvPicPr>
          <p:cNvPr id="15" name="Graphic 14">
            <a:extLst>
              <a:ext uri="{FF2B5EF4-FFF2-40B4-BE49-F238E27FC236}">
                <a16:creationId xmlns:a16="http://schemas.microsoft.com/office/drawing/2014/main" id="{6D7C1BF1-587D-287E-9B45-D82868F483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92733" y="285838"/>
            <a:ext cx="2520000" cy="2520000"/>
          </a:xfrm>
          <a:prstGeom prst="rect">
            <a:avLst/>
          </a:prstGeom>
        </p:spPr>
      </p:pic>
      <p:pic>
        <p:nvPicPr>
          <p:cNvPr id="17" name="Graphic 16">
            <a:extLst>
              <a:ext uri="{FF2B5EF4-FFF2-40B4-BE49-F238E27FC236}">
                <a16:creationId xmlns:a16="http://schemas.microsoft.com/office/drawing/2014/main" id="{669FA8D7-2A7D-9869-599F-5F0DCAAE47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84085" y="285838"/>
            <a:ext cx="2520000" cy="2520000"/>
          </a:xfrm>
          <a:prstGeom prst="rect">
            <a:avLst/>
          </a:prstGeom>
        </p:spPr>
      </p:pic>
      <p:pic>
        <p:nvPicPr>
          <p:cNvPr id="19" name="Graphic 18">
            <a:extLst>
              <a:ext uri="{FF2B5EF4-FFF2-40B4-BE49-F238E27FC236}">
                <a16:creationId xmlns:a16="http://schemas.microsoft.com/office/drawing/2014/main" id="{343C13FD-21E6-4940-A1A8-F16CB92B59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437" y="285838"/>
            <a:ext cx="2520000" cy="2520000"/>
          </a:xfrm>
          <a:prstGeom prst="rect">
            <a:avLst/>
          </a:prstGeom>
        </p:spPr>
      </p:pic>
      <p:pic>
        <p:nvPicPr>
          <p:cNvPr id="35" name="Gráfico 107">
            <a:extLst>
              <a:ext uri="{FF2B5EF4-FFF2-40B4-BE49-F238E27FC236}">
                <a16:creationId xmlns:a16="http://schemas.microsoft.com/office/drawing/2014/main" id="{8CA063CA-5B42-1B2E-B021-AED31F3DF829}"/>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b="47752"/>
          <a:stretch/>
        </p:blipFill>
        <p:spPr>
          <a:xfrm>
            <a:off x="7918832" y="4404101"/>
            <a:ext cx="1010809" cy="844996"/>
          </a:xfrm>
          <a:prstGeom prst="rect">
            <a:avLst/>
          </a:prstGeom>
        </p:spPr>
      </p:pic>
      <p:pic>
        <p:nvPicPr>
          <p:cNvPr id="36" name="Gráfico 179">
            <a:extLst>
              <a:ext uri="{FF2B5EF4-FFF2-40B4-BE49-F238E27FC236}">
                <a16:creationId xmlns:a16="http://schemas.microsoft.com/office/drawing/2014/main" id="{D53DD44B-E48F-6820-8089-EE5292D01A21}"/>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13605" t="54007" r="15520" b="10942"/>
          <a:stretch/>
        </p:blipFill>
        <p:spPr>
          <a:xfrm>
            <a:off x="8637105" y="4562887"/>
            <a:ext cx="716401" cy="566878"/>
          </a:xfrm>
          <a:prstGeom prst="rect">
            <a:avLst/>
          </a:prstGeom>
        </p:spPr>
      </p:pic>
      <p:sp>
        <p:nvSpPr>
          <p:cNvPr id="37" name="TextBox 36">
            <a:extLst>
              <a:ext uri="{FF2B5EF4-FFF2-40B4-BE49-F238E27FC236}">
                <a16:creationId xmlns:a16="http://schemas.microsoft.com/office/drawing/2014/main" id="{0CC33917-E919-F421-2C69-AEAEFAD2E27E}"/>
              </a:ext>
            </a:extLst>
          </p:cNvPr>
          <p:cNvSpPr txBox="1"/>
          <p:nvPr/>
        </p:nvSpPr>
        <p:spPr>
          <a:xfrm>
            <a:off x="69300" y="5823585"/>
            <a:ext cx="9236468" cy="1015663"/>
          </a:xfrm>
          <a:prstGeom prst="rect">
            <a:avLst/>
          </a:prstGeom>
          <a:noFill/>
        </p:spPr>
        <p:txBody>
          <a:bodyPr wrap="square" rtlCol="0">
            <a:spAutoFit/>
          </a:bodyPr>
          <a:lstStyle/>
          <a:p>
            <a:pPr algn="just"/>
            <a:r>
              <a:rPr lang="en-US" sz="1000" dirty="0">
                <a:latin typeface="Helvetica" pitchFamily="2" charset="0"/>
                <a:cs typeface="Arial" panose="020B0604020202020204" pitchFamily="34" charset="0"/>
              </a:rPr>
              <a:t>Extended Data Fig. 3. SQANTI3 evaluation of LRGASP submissions of the mouse ES dataset. Labels correspond to analysis tools and the color code indicates the combination of library preparation and sequencing platform. a) Number of gene and transcript detections. b) Number of Full Splice Match and Incomplete Splice Match transcripts. c) Number of Novel in Catalogue and Novel Not in Catalogue transcripts. d) Number of known and novel transcripts with full support at junctions and end positions. e) Percentage of transcripts with 5´end support. f) Percentage of transcripts with 3´end support. g) Percentage of canonical splice junctions (SJ) and short-reads support at SJ.  Ba: Bambu, FM: Flames, FL: FLAIR, IQ: IsoQuant, IT: IsoTools, IB: Iso_IB, Ly: LyRic, Ma: Mandalorion, TL: TALON-LAPA, </a:t>
            </a:r>
            <a:r>
              <a:rPr lang="en-US" sz="1000" dirty="0" err="1">
                <a:latin typeface="Helvetica" pitchFamily="2" charset="0"/>
                <a:cs typeface="Arial" panose="020B0604020202020204" pitchFamily="34" charset="0"/>
              </a:rPr>
              <a:t>Sp</a:t>
            </a:r>
            <a:r>
              <a:rPr lang="en-US" sz="1000" dirty="0">
                <a:latin typeface="Helvetica" pitchFamily="2" charset="0"/>
                <a:cs typeface="Arial" panose="020B0604020202020204" pitchFamily="34" charset="0"/>
              </a:rPr>
              <a:t>: Spectra, ST: StringTie2.</a:t>
            </a:r>
          </a:p>
        </p:txBody>
      </p:sp>
      <p:grpSp>
        <p:nvGrpSpPr>
          <p:cNvPr id="38" name="Group 37">
            <a:extLst>
              <a:ext uri="{FF2B5EF4-FFF2-40B4-BE49-F238E27FC236}">
                <a16:creationId xmlns:a16="http://schemas.microsoft.com/office/drawing/2014/main" id="{0FB4EDAA-E7A6-8493-ECBC-A8F621A69DCA}"/>
              </a:ext>
            </a:extLst>
          </p:cNvPr>
          <p:cNvGrpSpPr/>
          <p:nvPr/>
        </p:nvGrpSpPr>
        <p:grpSpPr>
          <a:xfrm>
            <a:off x="7447854" y="3166814"/>
            <a:ext cx="522974" cy="1129845"/>
            <a:chOff x="5044106" y="7011914"/>
            <a:chExt cx="465643" cy="1098786"/>
          </a:xfrm>
        </p:grpSpPr>
        <p:cxnSp>
          <p:nvCxnSpPr>
            <p:cNvPr id="39" name="Conector recto de flecha 116">
              <a:extLst>
                <a:ext uri="{FF2B5EF4-FFF2-40B4-BE49-F238E27FC236}">
                  <a16:creationId xmlns:a16="http://schemas.microsoft.com/office/drawing/2014/main" id="{83D001DE-0C02-3B9A-F4A8-A963A291461C}"/>
                </a:ext>
              </a:extLst>
            </p:cNvPr>
            <p:cNvCxnSpPr>
              <a:cxnSpLocks/>
            </p:cNvCxnSpPr>
            <p:nvPr/>
          </p:nvCxnSpPr>
          <p:spPr>
            <a:xfrm flipV="1">
              <a:off x="5275610" y="7011914"/>
              <a:ext cx="94065" cy="96238"/>
            </a:xfrm>
            <a:prstGeom prst="straightConnector1">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0" name="Rectángulo 40">
              <a:extLst>
                <a:ext uri="{FF2B5EF4-FFF2-40B4-BE49-F238E27FC236}">
                  <a16:creationId xmlns:a16="http://schemas.microsoft.com/office/drawing/2014/main" id="{B77763B4-AE09-4BAE-9742-0849A1878C03}"/>
                </a:ext>
              </a:extLst>
            </p:cNvPr>
            <p:cNvSpPr/>
            <p:nvPr/>
          </p:nvSpPr>
          <p:spPr>
            <a:xfrm>
              <a:off x="5044106" y="7105628"/>
              <a:ext cx="233700" cy="233700"/>
            </a:xfrm>
            <a:prstGeom prst="rect">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41" name="Conector recto de flecha 41">
              <a:extLst>
                <a:ext uri="{FF2B5EF4-FFF2-40B4-BE49-F238E27FC236}">
                  <a16:creationId xmlns:a16="http://schemas.microsoft.com/office/drawing/2014/main" id="{4631DB80-1F3A-E928-E53D-97A6B6538A3D}"/>
                </a:ext>
              </a:extLst>
            </p:cNvPr>
            <p:cNvCxnSpPr>
              <a:cxnSpLocks/>
            </p:cNvCxnSpPr>
            <p:nvPr/>
          </p:nvCxnSpPr>
          <p:spPr>
            <a:xfrm>
              <a:off x="5281960" y="7339328"/>
              <a:ext cx="112029" cy="771372"/>
            </a:xfrm>
            <a:prstGeom prst="straightConnector1">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cto de flecha 120">
              <a:extLst>
                <a:ext uri="{FF2B5EF4-FFF2-40B4-BE49-F238E27FC236}">
                  <a16:creationId xmlns:a16="http://schemas.microsoft.com/office/drawing/2014/main" id="{D0DC7CFE-2D17-9D29-4487-9CF400A3AEB0}"/>
                </a:ext>
              </a:extLst>
            </p:cNvPr>
            <p:cNvCxnSpPr>
              <a:cxnSpLocks/>
            </p:cNvCxnSpPr>
            <p:nvPr/>
          </p:nvCxnSpPr>
          <p:spPr>
            <a:xfrm>
              <a:off x="5370114" y="7011914"/>
              <a:ext cx="139635" cy="0"/>
            </a:xfrm>
            <a:prstGeom prst="straightConnector1">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43" name="Conector recto de flecha 120">
            <a:extLst>
              <a:ext uri="{FF2B5EF4-FFF2-40B4-BE49-F238E27FC236}">
                <a16:creationId xmlns:a16="http://schemas.microsoft.com/office/drawing/2014/main" id="{EBAF2E4A-3267-4C90-898B-CFF502275D12}"/>
              </a:ext>
            </a:extLst>
          </p:cNvPr>
          <p:cNvCxnSpPr>
            <a:cxnSpLocks/>
          </p:cNvCxnSpPr>
          <p:nvPr/>
        </p:nvCxnSpPr>
        <p:spPr>
          <a:xfrm>
            <a:off x="7851386" y="4321787"/>
            <a:ext cx="156827" cy="0"/>
          </a:xfrm>
          <a:prstGeom prst="straightConnector1">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4B638BE-2E35-B595-9284-2D015A4C046A}"/>
              </a:ext>
            </a:extLst>
          </p:cNvPr>
          <p:cNvSpPr txBox="1"/>
          <p:nvPr/>
        </p:nvSpPr>
        <p:spPr>
          <a:xfrm>
            <a:off x="84618" y="117018"/>
            <a:ext cx="335229" cy="253181"/>
          </a:xfrm>
          <a:prstGeom prst="rect">
            <a:avLst/>
          </a:prstGeom>
          <a:noFill/>
        </p:spPr>
        <p:txBody>
          <a:bodyPr wrap="square" rtlCol="0">
            <a:spAutoFit/>
          </a:bodyPr>
          <a:lstStyle/>
          <a:p>
            <a:r>
              <a:rPr lang="en-US" sz="1000" b="1" dirty="0">
                <a:latin typeface="Helvetica" pitchFamily="2" charset="0"/>
              </a:rPr>
              <a:t>a)</a:t>
            </a:r>
          </a:p>
        </p:txBody>
      </p:sp>
      <p:sp>
        <p:nvSpPr>
          <p:cNvPr id="45" name="TextBox 44">
            <a:extLst>
              <a:ext uri="{FF2B5EF4-FFF2-40B4-BE49-F238E27FC236}">
                <a16:creationId xmlns:a16="http://schemas.microsoft.com/office/drawing/2014/main" id="{DA8B4D00-ED9B-B0F6-C758-12A85146E5CE}"/>
              </a:ext>
            </a:extLst>
          </p:cNvPr>
          <p:cNvSpPr txBox="1"/>
          <p:nvPr/>
        </p:nvSpPr>
        <p:spPr>
          <a:xfrm>
            <a:off x="2511312" y="117018"/>
            <a:ext cx="335228" cy="246221"/>
          </a:xfrm>
          <a:prstGeom prst="rect">
            <a:avLst/>
          </a:prstGeom>
          <a:noFill/>
        </p:spPr>
        <p:txBody>
          <a:bodyPr wrap="square" rtlCol="0">
            <a:spAutoFit/>
          </a:bodyPr>
          <a:lstStyle/>
          <a:p>
            <a:r>
              <a:rPr lang="en-US" sz="1000" b="1" dirty="0">
                <a:latin typeface="Helvetica" pitchFamily="2" charset="0"/>
              </a:rPr>
              <a:t>b)</a:t>
            </a:r>
          </a:p>
        </p:txBody>
      </p:sp>
      <p:sp>
        <p:nvSpPr>
          <p:cNvPr id="46" name="TextBox 45">
            <a:extLst>
              <a:ext uri="{FF2B5EF4-FFF2-40B4-BE49-F238E27FC236}">
                <a16:creationId xmlns:a16="http://schemas.microsoft.com/office/drawing/2014/main" id="{5CB0BEC0-CEA2-B441-601D-65FBD992FB32}"/>
              </a:ext>
            </a:extLst>
          </p:cNvPr>
          <p:cNvSpPr txBox="1"/>
          <p:nvPr/>
        </p:nvSpPr>
        <p:spPr>
          <a:xfrm>
            <a:off x="4838736" y="117018"/>
            <a:ext cx="335229" cy="253181"/>
          </a:xfrm>
          <a:prstGeom prst="rect">
            <a:avLst/>
          </a:prstGeom>
          <a:noFill/>
        </p:spPr>
        <p:txBody>
          <a:bodyPr wrap="square" rtlCol="0">
            <a:spAutoFit/>
          </a:bodyPr>
          <a:lstStyle/>
          <a:p>
            <a:r>
              <a:rPr lang="en-US" sz="1000" b="1" dirty="0">
                <a:latin typeface="Helvetica" pitchFamily="2" charset="0"/>
              </a:rPr>
              <a:t>c)</a:t>
            </a:r>
          </a:p>
        </p:txBody>
      </p:sp>
      <p:sp>
        <p:nvSpPr>
          <p:cNvPr id="47" name="TextBox 46">
            <a:extLst>
              <a:ext uri="{FF2B5EF4-FFF2-40B4-BE49-F238E27FC236}">
                <a16:creationId xmlns:a16="http://schemas.microsoft.com/office/drawing/2014/main" id="{5E40EA10-C166-1E8B-1B28-0E83578D03D6}"/>
              </a:ext>
            </a:extLst>
          </p:cNvPr>
          <p:cNvSpPr txBox="1"/>
          <p:nvPr/>
        </p:nvSpPr>
        <p:spPr>
          <a:xfrm>
            <a:off x="7364699" y="117018"/>
            <a:ext cx="344230" cy="253181"/>
          </a:xfrm>
          <a:prstGeom prst="rect">
            <a:avLst/>
          </a:prstGeom>
          <a:noFill/>
        </p:spPr>
        <p:txBody>
          <a:bodyPr wrap="square" rtlCol="0">
            <a:spAutoFit/>
          </a:bodyPr>
          <a:lstStyle/>
          <a:p>
            <a:r>
              <a:rPr lang="en-US" sz="1000" b="1" dirty="0">
                <a:latin typeface="Helvetica" pitchFamily="2" charset="0"/>
              </a:rPr>
              <a:t>d)</a:t>
            </a:r>
          </a:p>
        </p:txBody>
      </p:sp>
      <p:sp>
        <p:nvSpPr>
          <p:cNvPr id="48" name="TextBox 47">
            <a:extLst>
              <a:ext uri="{FF2B5EF4-FFF2-40B4-BE49-F238E27FC236}">
                <a16:creationId xmlns:a16="http://schemas.microsoft.com/office/drawing/2014/main" id="{047BDC43-E79B-405E-EF45-ED76D86061F4}"/>
              </a:ext>
            </a:extLst>
          </p:cNvPr>
          <p:cNvSpPr txBox="1"/>
          <p:nvPr/>
        </p:nvSpPr>
        <p:spPr>
          <a:xfrm>
            <a:off x="84618" y="2854628"/>
            <a:ext cx="335229" cy="253181"/>
          </a:xfrm>
          <a:prstGeom prst="rect">
            <a:avLst/>
          </a:prstGeom>
          <a:noFill/>
        </p:spPr>
        <p:txBody>
          <a:bodyPr wrap="square" rtlCol="0">
            <a:spAutoFit/>
          </a:bodyPr>
          <a:lstStyle/>
          <a:p>
            <a:r>
              <a:rPr lang="en-US" sz="1000" b="1" dirty="0">
                <a:latin typeface="Helvetica" pitchFamily="2" charset="0"/>
              </a:rPr>
              <a:t>e)</a:t>
            </a:r>
          </a:p>
        </p:txBody>
      </p:sp>
      <p:sp>
        <p:nvSpPr>
          <p:cNvPr id="49" name="TextBox 48">
            <a:extLst>
              <a:ext uri="{FF2B5EF4-FFF2-40B4-BE49-F238E27FC236}">
                <a16:creationId xmlns:a16="http://schemas.microsoft.com/office/drawing/2014/main" id="{06133821-AE93-82B5-1D1C-C1EC1304E9CE}"/>
              </a:ext>
            </a:extLst>
          </p:cNvPr>
          <p:cNvSpPr txBox="1"/>
          <p:nvPr/>
        </p:nvSpPr>
        <p:spPr>
          <a:xfrm>
            <a:off x="2754435" y="2868858"/>
            <a:ext cx="304622" cy="253181"/>
          </a:xfrm>
          <a:prstGeom prst="rect">
            <a:avLst/>
          </a:prstGeom>
          <a:noFill/>
        </p:spPr>
        <p:txBody>
          <a:bodyPr wrap="square" rtlCol="0">
            <a:spAutoFit/>
          </a:bodyPr>
          <a:lstStyle/>
          <a:p>
            <a:r>
              <a:rPr lang="en-US" sz="1000" b="1" dirty="0">
                <a:latin typeface="Helvetica" pitchFamily="2" charset="0"/>
              </a:rPr>
              <a:t>f)</a:t>
            </a:r>
          </a:p>
        </p:txBody>
      </p:sp>
      <p:sp>
        <p:nvSpPr>
          <p:cNvPr id="50" name="TextBox 49">
            <a:extLst>
              <a:ext uri="{FF2B5EF4-FFF2-40B4-BE49-F238E27FC236}">
                <a16:creationId xmlns:a16="http://schemas.microsoft.com/office/drawing/2014/main" id="{D259DD59-9298-EA86-B8D7-F457B43AFA6E}"/>
              </a:ext>
            </a:extLst>
          </p:cNvPr>
          <p:cNvSpPr txBox="1"/>
          <p:nvPr/>
        </p:nvSpPr>
        <p:spPr>
          <a:xfrm>
            <a:off x="5206551" y="2884299"/>
            <a:ext cx="344230" cy="253181"/>
          </a:xfrm>
          <a:prstGeom prst="rect">
            <a:avLst/>
          </a:prstGeom>
          <a:noFill/>
        </p:spPr>
        <p:txBody>
          <a:bodyPr wrap="square" rtlCol="0">
            <a:spAutoFit/>
          </a:bodyPr>
          <a:lstStyle/>
          <a:p>
            <a:r>
              <a:rPr lang="en-US" sz="1000" b="1" dirty="0">
                <a:latin typeface="Helvetica" pitchFamily="2" charset="0"/>
              </a:rPr>
              <a:t>g)</a:t>
            </a:r>
          </a:p>
        </p:txBody>
      </p:sp>
      <p:pic>
        <p:nvPicPr>
          <p:cNvPr id="57" name="Graphic 56">
            <a:extLst>
              <a:ext uri="{FF2B5EF4-FFF2-40B4-BE49-F238E27FC236}">
                <a16:creationId xmlns:a16="http://schemas.microsoft.com/office/drawing/2014/main" id="{44983EB6-5099-D3D6-A2F1-8B8DCA1587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5666" y="388664"/>
            <a:ext cx="876300" cy="876300"/>
          </a:xfrm>
          <a:prstGeom prst="rect">
            <a:avLst/>
          </a:prstGeom>
        </p:spPr>
      </p:pic>
    </p:spTree>
    <p:extLst>
      <p:ext uri="{BB962C8B-B14F-4D97-AF65-F5344CB8AC3E}">
        <p14:creationId xmlns:p14="http://schemas.microsoft.com/office/powerpoint/2010/main" val="3545121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736</TotalTime>
  <Words>187</Words>
  <Application>Microsoft Macintosh PowerPoint</Application>
  <PresentationFormat>A4 Paper (210x297 mm)</PresentationFormat>
  <Paragraphs>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Conesa Cegarra,Ana</dc:creator>
  <cp:lastModifiedBy>Mark Diekhans</cp:lastModifiedBy>
  <cp:revision>11</cp:revision>
  <dcterms:created xsi:type="dcterms:W3CDTF">2022-11-02T06:53:08Z</dcterms:created>
  <dcterms:modified xsi:type="dcterms:W3CDTF">2023-12-23T09:41:24Z</dcterms:modified>
</cp:coreProperties>
</file>